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aulbourke.net/dome/faq.html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tellarium.net" TargetMode="External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Build your own planetarium projecto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your own planetarium projector</a:t>
            </a:r>
          </a:p>
        </p:txBody>
      </p:sp>
      <p:sp>
        <p:nvSpPr>
          <p:cNvPr id="130" name="MDAS…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MDAS</a:t>
            </a:r>
          </a:p>
          <a:p>
            <a:pPr/>
            <a:r>
              <a:t>February 25, 2020</a:t>
            </a:r>
          </a:p>
          <a:p>
            <a:pPr/>
            <a:r>
              <a:t>Jeff Adkins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Get Pok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Get Poky</a:t>
            </a:r>
          </a:p>
        </p:txBody>
      </p:sp>
      <p:sp>
        <p:nvSpPr>
          <p:cNvPr id="242" name="Using a sharp pointed object such as a needle or awl, poke holes in the cylinder corresponding to the stars in the constellation you want to project."/>
          <p:cNvSpPr txBox="1"/>
          <p:nvPr>
            <p:ph type="body" sz="half" idx="1"/>
          </p:nvPr>
        </p:nvSpPr>
        <p:spPr>
          <a:xfrm>
            <a:off x="571500" y="1803400"/>
            <a:ext cx="4349999" cy="7128868"/>
          </a:xfrm>
          <a:prstGeom prst="rect">
            <a:avLst/>
          </a:prstGeom>
        </p:spPr>
        <p:txBody>
          <a:bodyPr/>
          <a:lstStyle/>
          <a:p>
            <a:pPr/>
            <a:r>
              <a:t>Using a sharp pointed object such as a needle or awl, poke holes in the cylinder corresponding to the stars in the constellation you want to project. </a:t>
            </a:r>
          </a:p>
        </p:txBody>
      </p:sp>
      <p:sp>
        <p:nvSpPr>
          <p:cNvPr id="243" name="Oval"/>
          <p:cNvSpPr/>
          <p:nvPr/>
        </p:nvSpPr>
        <p:spPr>
          <a:xfrm>
            <a:off x="8395845" y="4517480"/>
            <a:ext cx="1648710" cy="3675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4" name="Rectangle"/>
          <p:cNvSpPr/>
          <p:nvPr/>
        </p:nvSpPr>
        <p:spPr>
          <a:xfrm>
            <a:off x="8392535" y="3362528"/>
            <a:ext cx="1655331" cy="1319480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5" name="Oval"/>
          <p:cNvSpPr/>
          <p:nvPr/>
        </p:nvSpPr>
        <p:spPr>
          <a:xfrm>
            <a:off x="8395845" y="3193684"/>
            <a:ext cx="1648710" cy="367549"/>
          </a:xfrm>
          <a:prstGeom prst="ellipse">
            <a:avLst/>
          </a:prstGeom>
          <a:blipFill>
            <a:blip r:embed="rId2"/>
          </a:blip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6" name="Oval"/>
          <p:cNvSpPr/>
          <p:nvPr/>
        </p:nvSpPr>
        <p:spPr>
          <a:xfrm>
            <a:off x="8395845" y="3193684"/>
            <a:ext cx="1648710" cy="36754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147319"/>
                  <a:satOff val="13526"/>
                  <a:lumOff val="-23026"/>
                </a:schemeClr>
              </a:gs>
            </a:gsLst>
            <a:lin ang="5400000"/>
          </a:gra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7" name="Oval"/>
          <p:cNvSpPr/>
          <p:nvPr/>
        </p:nvSpPr>
        <p:spPr>
          <a:xfrm>
            <a:off x="8648700" y="4352467"/>
            <a:ext cx="203498" cy="17780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8" name="Oval"/>
          <p:cNvSpPr/>
          <p:nvPr/>
        </p:nvSpPr>
        <p:spPr>
          <a:xfrm>
            <a:off x="9118451" y="3768267"/>
            <a:ext cx="203498" cy="17780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9" name="Oval"/>
          <p:cNvSpPr/>
          <p:nvPr/>
        </p:nvSpPr>
        <p:spPr>
          <a:xfrm>
            <a:off x="8648700" y="3653967"/>
            <a:ext cx="203498" cy="17780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0" name="Line"/>
          <p:cNvSpPr/>
          <p:nvPr/>
        </p:nvSpPr>
        <p:spPr>
          <a:xfrm flipV="1">
            <a:off x="7327900" y="4442745"/>
            <a:ext cx="1428999" cy="918910"/>
          </a:xfrm>
          <a:prstGeom prst="line">
            <a:avLst/>
          </a:prstGeom>
          <a:ln w="762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3" name="Make a tiny lig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Make a tiny light</a:t>
            </a:r>
          </a:p>
        </p:txBody>
      </p:sp>
      <p:sp>
        <p:nvSpPr>
          <p:cNvPr id="254" name="You need a tiny light near the center to project the light.…"/>
          <p:cNvSpPr txBox="1"/>
          <p:nvPr>
            <p:ph type="body" idx="1"/>
          </p:nvPr>
        </p:nvSpPr>
        <p:spPr>
          <a:xfrm>
            <a:off x="571500" y="200660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  <a:r>
              <a:t>You need a tiny light near the center to project the light. </a:t>
            </a:r>
          </a:p>
          <a:p>
            <a:pPr/>
            <a:r>
              <a:t>My source: 24x Battery Operated LED Party Lights Bulbs for Paper Lantern Balloons Party Decoration, Waterproof - White -by LIHAO via Amazon</a:t>
            </a:r>
          </a:p>
          <a:p>
            <a:pPr/>
            <a:r>
              <a:t>remove lens cap</a:t>
            </a:r>
          </a:p>
          <a:p>
            <a:pPr/>
            <a:r>
              <a:t>twist to turn on</a:t>
            </a:r>
          </a:p>
          <a:p>
            <a:pPr/>
            <a:r>
              <a:t>Insert into a straw</a:t>
            </a:r>
          </a:p>
          <a:p>
            <a:pPr/>
            <a:r>
              <a:t>tape together</a:t>
            </a:r>
          </a:p>
          <a:p>
            <a:pPr/>
            <a:r>
              <a:t>hold in center of cylinder</a:t>
            </a:r>
          </a:p>
        </p:txBody>
      </p:sp>
      <p:pic>
        <p:nvPicPr>
          <p:cNvPr id="255" name="Screen Shot 2020-02-14 at 2.32.35 PM.png" descr="Screen Shot 2020-02-14 at 2.32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848" y="4835275"/>
            <a:ext cx="851170" cy="240218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Arrow"/>
          <p:cNvSpPr/>
          <p:nvPr/>
        </p:nvSpPr>
        <p:spPr>
          <a:xfrm>
            <a:off x="4178300" y="4787900"/>
            <a:ext cx="2330302" cy="723900"/>
          </a:xfrm>
          <a:prstGeom prst="rightArrow">
            <a:avLst>
              <a:gd name="adj1" fmla="val 32000"/>
              <a:gd name="adj2" fmla="val 112281"/>
            </a:avLst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7" name="Rectangle"/>
          <p:cNvSpPr/>
          <p:nvPr/>
        </p:nvSpPr>
        <p:spPr>
          <a:xfrm>
            <a:off x="7048500" y="6959600"/>
            <a:ext cx="453877" cy="520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8" name="Rectangle"/>
          <p:cNvSpPr/>
          <p:nvPr/>
        </p:nvSpPr>
        <p:spPr>
          <a:xfrm>
            <a:off x="5994400" y="6959600"/>
            <a:ext cx="453877" cy="520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9" name="Rectangle"/>
          <p:cNvSpPr/>
          <p:nvPr/>
        </p:nvSpPr>
        <p:spPr>
          <a:xfrm>
            <a:off x="9296400" y="6324600"/>
            <a:ext cx="317401" cy="2880321"/>
          </a:xfrm>
          <a:prstGeom prst="rect">
            <a:avLst/>
          </a:prstGeom>
          <a:gradFill>
            <a:gsLst>
              <a:gs pos="0">
                <a:schemeClr val="accent1">
                  <a:hueOff val="-522454"/>
                  <a:satOff val="1153"/>
                  <a:lumOff val="13444"/>
                </a:schemeClr>
              </a:gs>
              <a:gs pos="100000">
                <a:schemeClr val="accent1">
                  <a:hueOff val="147319"/>
                  <a:satOff val="13526"/>
                  <a:lumOff val="-23026"/>
                </a:schemeClr>
              </a:gs>
            </a:gsLst>
            <a:lin ang="1094465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0" name="Brightness"/>
          <p:cNvSpPr/>
          <p:nvPr/>
        </p:nvSpPr>
        <p:spPr>
          <a:xfrm>
            <a:off x="8835622" y="5386570"/>
            <a:ext cx="1238957" cy="1299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You can do bet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You can do better</a:t>
            </a:r>
          </a:p>
        </p:txBody>
      </p:sp>
      <p:sp>
        <p:nvSpPr>
          <p:cNvPr id="264" name="What if you want a better projector?…"/>
          <p:cNvSpPr txBox="1"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  <a:r>
              <a:t>What if you want a better projector?</a:t>
            </a:r>
          </a:p>
          <a:p>
            <a:pPr/>
            <a:r>
              <a:t>Paul Bourke’s web site: </a:t>
            </a:r>
            <a:r>
              <a:rPr u="sng">
                <a:hlinkClick r:id="rId2" invalidUrl="" action="" tgtFrame="" tooltip="" history="1" highlightClick="0" endSnd="0"/>
              </a:rPr>
              <a:t>http://paulbourke.net/dome/faq.html</a:t>
            </a:r>
          </a:p>
          <a:p>
            <a:pPr/>
            <a:r>
              <a:t>Gives technical specs, projector recommendations, math</a:t>
            </a:r>
          </a:p>
          <a:p>
            <a:pPr/>
            <a:r>
              <a:t>Basic idea: distort the image on a computer screen to bounce off a hemispherical first-surface mirror and arrive undistorted.</a:t>
            </a:r>
          </a:p>
        </p:txBody>
      </p:sp>
      <p:sp>
        <p:nvSpPr>
          <p:cNvPr id="265" name="Rectangle"/>
          <p:cNvSpPr/>
          <p:nvPr/>
        </p:nvSpPr>
        <p:spPr>
          <a:xfrm>
            <a:off x="6197600" y="7954516"/>
            <a:ext cx="850305" cy="427484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grpSp>
        <p:nvGrpSpPr>
          <p:cNvPr id="268" name="Rectangle"/>
          <p:cNvGrpSpPr/>
          <p:nvPr/>
        </p:nvGrpSpPr>
        <p:grpSpPr>
          <a:xfrm>
            <a:off x="7116357" y="7882673"/>
            <a:ext cx="312357" cy="571170"/>
            <a:chOff x="0" y="0"/>
            <a:chExt cx="312355" cy="571168"/>
          </a:xfrm>
        </p:grpSpPr>
        <p:sp>
          <p:nvSpPr>
            <p:cNvPr id="267" name="Rectangle"/>
            <p:cNvSpPr/>
            <p:nvPr/>
          </p:nvSpPr>
          <p:spPr>
            <a:xfrm>
              <a:off x="71842" y="71842"/>
              <a:ext cx="168672" cy="427485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pic>
          <p:nvPicPr>
            <p:cNvPr id="266" name="Rectangle" descr="Rectangl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12357" cy="571170"/>
            </a:xfrm>
            <a:prstGeom prst="rect">
              <a:avLst/>
            </a:prstGeom>
            <a:effectLst/>
          </p:spPr>
        </p:pic>
      </p:grpSp>
      <p:grpSp>
        <p:nvGrpSpPr>
          <p:cNvPr id="271" name="Rectangle"/>
          <p:cNvGrpSpPr/>
          <p:nvPr/>
        </p:nvGrpSpPr>
        <p:grpSpPr>
          <a:xfrm>
            <a:off x="6976657" y="8047773"/>
            <a:ext cx="267907" cy="243202"/>
            <a:chOff x="0" y="0"/>
            <a:chExt cx="267905" cy="243200"/>
          </a:xfrm>
        </p:grpSpPr>
        <p:sp>
          <p:nvSpPr>
            <p:cNvPr id="270" name="Rectangle"/>
            <p:cNvSpPr/>
            <p:nvPr/>
          </p:nvSpPr>
          <p:spPr>
            <a:xfrm>
              <a:off x="71842" y="71842"/>
              <a:ext cx="124222" cy="99517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pic>
          <p:nvPicPr>
            <p:cNvPr id="269" name="Rectangle" descr="Rectangl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267907" cy="243202"/>
            </a:xfrm>
            <a:prstGeom prst="rect">
              <a:avLst/>
            </a:prstGeom>
            <a:effectLst/>
          </p:spPr>
        </p:pic>
      </p:grpSp>
      <p:sp>
        <p:nvSpPr>
          <p:cNvPr id="279" name="Connection Line"/>
          <p:cNvSpPr/>
          <p:nvPr/>
        </p:nvSpPr>
        <p:spPr>
          <a:xfrm>
            <a:off x="9136591" y="728239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946" y="7554"/>
                  <a:pt x="9146" y="354"/>
                  <a:pt x="21600" y="0"/>
                </a:cubicBezTo>
              </a:path>
            </a:pathLst>
          </a:custGeom>
          <a:ln w="25400">
            <a:solidFill>
              <a:srgbClr val="747676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 flipV="1">
            <a:off x="7455448" y="8189653"/>
            <a:ext cx="1718221" cy="179647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4" name="Line"/>
          <p:cNvSpPr/>
          <p:nvPr/>
        </p:nvSpPr>
        <p:spPr>
          <a:xfrm flipV="1">
            <a:off x="7455448" y="7232271"/>
            <a:ext cx="2718347" cy="679829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5" name="Line"/>
          <p:cNvSpPr/>
          <p:nvPr/>
        </p:nvSpPr>
        <p:spPr>
          <a:xfrm flipH="1" flipV="1">
            <a:off x="4411516" y="7127658"/>
            <a:ext cx="4784230" cy="1103720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6" name="Line"/>
          <p:cNvSpPr/>
          <p:nvPr/>
        </p:nvSpPr>
        <p:spPr>
          <a:xfrm flipV="1">
            <a:off x="10256525" y="5621368"/>
            <a:ext cx="1439434" cy="1633291"/>
          </a:xfrm>
          <a:prstGeom prst="line">
            <a:avLst/>
          </a:prstGeom>
          <a:ln w="25400">
            <a:solidFill>
              <a:srgbClr val="74767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7" name="convex mirror…"/>
          <p:cNvSpPr txBox="1"/>
          <p:nvPr/>
        </p:nvSpPr>
        <p:spPr>
          <a:xfrm>
            <a:off x="9983075" y="7545957"/>
            <a:ext cx="217475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convex mirror</a:t>
            </a:r>
          </a:p>
          <a:p>
            <a:pPr/>
            <a:r>
              <a:t>first-surface</a:t>
            </a:r>
          </a:p>
        </p:txBody>
      </p:sp>
      <p:sp>
        <p:nvSpPr>
          <p:cNvPr id="278" name="standard projector"/>
          <p:cNvSpPr txBox="1"/>
          <p:nvPr/>
        </p:nvSpPr>
        <p:spPr>
          <a:xfrm>
            <a:off x="5487275" y="8559799"/>
            <a:ext cx="27228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standard projector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2" name="Where do you get cont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Where do you get content?</a:t>
            </a:r>
          </a:p>
        </p:txBody>
      </p:sp>
      <p:sp>
        <p:nvSpPr>
          <p:cNvPr id="283" name="Stellari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Stellarium</a:t>
            </a:r>
          </a:p>
          <a:p>
            <a:pPr lvl="1"/>
            <a:r>
              <a:t>(Put into hemispherical mirror mode, zoom out and flatten the horizon)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www.stellarium.net</a:t>
            </a:r>
          </a:p>
          <a:p>
            <a:pPr lvl="1"/>
            <a:r>
              <a:t>Free software for desktop </a:t>
            </a:r>
          </a:p>
          <a:p>
            <a:pPr lvl="1"/>
            <a:r>
              <a:t>Available for phones</a:t>
            </a:r>
          </a:p>
        </p:txBody>
      </p:sp>
      <p:pic>
        <p:nvPicPr>
          <p:cNvPr id="284" name="Screen Shot 2020-02-14 at 2.51.59 PM.png" descr="Screen Shot 2020-02-14 at 2.51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5576" y="3465823"/>
            <a:ext cx="9200993" cy="697913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Arrow"/>
          <p:cNvSpPr/>
          <p:nvPr/>
        </p:nvSpPr>
        <p:spPr>
          <a:xfrm>
            <a:off x="6883400" y="530225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8" name="example projected cont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example projected content</a:t>
            </a:r>
          </a:p>
        </p:txBody>
      </p:sp>
      <p:pic>
        <p:nvPicPr>
          <p:cNvPr id="289" name="Screen Shot 2020-02-14 at 2.54.23 PM.png" descr="Screen Shot 2020-02-14 at 2.54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544" y="2007458"/>
            <a:ext cx="9761345" cy="7394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Loch Ness Produ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Loch Ness Productions</a:t>
            </a:r>
          </a:p>
        </p:txBody>
      </p:sp>
      <p:sp>
        <p:nvSpPr>
          <p:cNvPr id="293" name="https://www.lochnessproductions.c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https://www.lochnessproductions.com</a:t>
            </a:r>
          </a:p>
          <a:p>
            <a:pPr/>
            <a:r>
              <a:t>Rent a show for $30 (includes show license for 3 days)</a:t>
            </a:r>
          </a:p>
          <a:p>
            <a:pPr lvl="1"/>
            <a:r>
              <a:t>Select “Prewarped” format</a:t>
            </a:r>
          </a:p>
          <a:p>
            <a:pPr lvl="1"/>
            <a:r>
              <a:t>DVHS Planetarium uses this service on an inflatable dome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Loch Ness Sh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Loch Ness Shows</a:t>
            </a:r>
          </a:p>
        </p:txBody>
      </p:sp>
      <p:sp>
        <p:nvSpPr>
          <p:cNvPr id="29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8" name="Screen Shot 2020-02-14 at 3.08.31 PM.png" descr="Screen Shot 2020-02-14 at 3.08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207" y="2146867"/>
            <a:ext cx="10473006" cy="6324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1" name="Ha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Half</a:t>
            </a:r>
          </a:p>
        </p:txBody>
      </p:sp>
      <p:sp>
        <p:nvSpPr>
          <p:cNvPr id="3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3" name="Screen Shot 2020-02-14 at 3.09.26 PM.png" descr="Screen Shot 2020-02-14 at 3.09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714500"/>
            <a:ext cx="12166600" cy="740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6" name="Other ha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Other half</a:t>
            </a:r>
          </a:p>
        </p:txBody>
      </p:sp>
      <p:sp>
        <p:nvSpPr>
          <p:cNvPr id="3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8" name="Screen Shot 2020-02-14 at 3.10.11 PM.png" descr="Screen Shot 2020-02-14 at 3.10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551" y="1702570"/>
            <a:ext cx="12179301" cy="836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The The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Theory</a:t>
            </a:r>
          </a:p>
        </p:txBody>
      </p:sp>
      <p:sp>
        <p:nvSpPr>
          <p:cNvPr id="134" name="Planetariums ostensibly simulate the appearance of the night sky by projecting or displaying stars on a surfa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Planetariums ostensibly simulate the </a:t>
            </a:r>
            <a:r>
              <a:rPr i="1"/>
              <a:t>appearance</a:t>
            </a:r>
            <a:r>
              <a:t> of the night sky by projecting or displaying stars on a surface.  </a:t>
            </a:r>
          </a:p>
          <a:p>
            <a:pPr/>
            <a:r>
              <a:t>Using a planetarium is like using a celestial sphere from the </a:t>
            </a:r>
            <a:r>
              <a:rPr i="1"/>
              <a:t>inside</a:t>
            </a:r>
            <a:r>
              <a:t>.  </a:t>
            </a:r>
          </a:p>
        </p:txBody>
      </p:sp>
      <p:pic>
        <p:nvPicPr>
          <p:cNvPr id="135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2850" y="4185344"/>
            <a:ext cx="5499100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Pinhole Proj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Pinhole Projection</a:t>
            </a:r>
          </a:p>
        </p:txBody>
      </p:sp>
      <p:sp>
        <p:nvSpPr>
          <p:cNvPr id="139" name="Onto a planisphe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Onto a planisphere</a:t>
            </a:r>
          </a:p>
        </p:txBody>
      </p:sp>
      <p:pic>
        <p:nvPicPr>
          <p:cNvPr id="14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100" y="4799359"/>
            <a:ext cx="2590800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Oval"/>
          <p:cNvSpPr/>
          <p:nvPr/>
        </p:nvSpPr>
        <p:spPr>
          <a:xfrm>
            <a:off x="3340100" y="2667000"/>
            <a:ext cx="6324600" cy="14099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2" name="Line"/>
          <p:cNvSpPr/>
          <p:nvPr/>
        </p:nvSpPr>
        <p:spPr>
          <a:xfrm flipV="1">
            <a:off x="6451600" y="3190265"/>
            <a:ext cx="2015084" cy="294655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3" name="Line"/>
          <p:cNvSpPr/>
          <p:nvPr/>
        </p:nvSpPr>
        <p:spPr>
          <a:xfrm flipV="1">
            <a:off x="6413500" y="3296983"/>
            <a:ext cx="1" cy="294636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4" name="Line"/>
          <p:cNvSpPr/>
          <p:nvPr/>
        </p:nvSpPr>
        <p:spPr>
          <a:xfrm flipH="1" flipV="1">
            <a:off x="3777432" y="3427013"/>
            <a:ext cx="2677323" cy="267732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5" name="Oval"/>
          <p:cNvSpPr/>
          <p:nvPr/>
        </p:nvSpPr>
        <p:spPr>
          <a:xfrm>
            <a:off x="8305800" y="3086100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6" name="Oval"/>
          <p:cNvSpPr/>
          <p:nvPr/>
        </p:nvSpPr>
        <p:spPr>
          <a:xfrm>
            <a:off x="6257354" y="3124970"/>
            <a:ext cx="312292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7" name="Oval"/>
          <p:cNvSpPr/>
          <p:nvPr/>
        </p:nvSpPr>
        <p:spPr>
          <a:xfrm>
            <a:off x="3552254" y="32963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8" name="Oval"/>
          <p:cNvSpPr/>
          <p:nvPr/>
        </p:nvSpPr>
        <p:spPr>
          <a:xfrm>
            <a:off x="5736654" y="5434307"/>
            <a:ext cx="121921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9" name="Oval"/>
          <p:cNvSpPr/>
          <p:nvPr/>
        </p:nvSpPr>
        <p:spPr>
          <a:xfrm>
            <a:off x="6352540" y="4953300"/>
            <a:ext cx="121921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0" name="Oval"/>
          <p:cNvSpPr/>
          <p:nvPr/>
        </p:nvSpPr>
        <p:spPr>
          <a:xfrm>
            <a:off x="6873240" y="5340970"/>
            <a:ext cx="121921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>
            <p:ph type="body" idx="13"/>
          </p:nvPr>
        </p:nvSpPr>
        <p:spPr>
          <a:xfrm>
            <a:off x="3073400" y="977900"/>
            <a:ext cx="118618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Pinhole Projection"/>
          <p:cNvSpPr txBox="1"/>
          <p:nvPr>
            <p:ph type="title"/>
          </p:nvPr>
        </p:nvSpPr>
        <p:spPr>
          <a:xfrm>
            <a:off x="469900" y="1042170"/>
            <a:ext cx="11861800" cy="723901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Pinhole Projection</a:t>
            </a:r>
          </a:p>
        </p:txBody>
      </p:sp>
      <p:sp>
        <p:nvSpPr>
          <p:cNvPr id="154" name="From a planisphe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a planisphere</a:t>
            </a:r>
          </a:p>
        </p:txBody>
      </p:sp>
      <p:pic>
        <p:nvPicPr>
          <p:cNvPr id="15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8378" y="853735"/>
            <a:ext cx="7351139" cy="890064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/>
          <p:nvPr/>
        </p:nvSpPr>
        <p:spPr>
          <a:xfrm>
            <a:off x="7176690" y="4356400"/>
            <a:ext cx="3477420" cy="798613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7" name="Line"/>
          <p:cNvSpPr/>
          <p:nvPr/>
        </p:nvSpPr>
        <p:spPr>
          <a:xfrm flipV="1">
            <a:off x="8953499" y="3382370"/>
            <a:ext cx="1715196" cy="2090859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8" name="Line"/>
          <p:cNvSpPr/>
          <p:nvPr/>
        </p:nvSpPr>
        <p:spPr>
          <a:xfrm flipV="1">
            <a:off x="8915400" y="2700083"/>
            <a:ext cx="1" cy="294636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59" name="Line"/>
          <p:cNvSpPr/>
          <p:nvPr/>
        </p:nvSpPr>
        <p:spPr>
          <a:xfrm flipH="1" flipV="1">
            <a:off x="6279332" y="2830113"/>
            <a:ext cx="2677323" cy="267732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0" name="Oval"/>
          <p:cNvSpPr/>
          <p:nvPr/>
        </p:nvSpPr>
        <p:spPr>
          <a:xfrm>
            <a:off x="10553700" y="3251200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1" name="Oval"/>
          <p:cNvSpPr/>
          <p:nvPr/>
        </p:nvSpPr>
        <p:spPr>
          <a:xfrm>
            <a:off x="8759254" y="2528070"/>
            <a:ext cx="312292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2" name="Oval"/>
          <p:cNvSpPr/>
          <p:nvPr/>
        </p:nvSpPr>
        <p:spPr>
          <a:xfrm>
            <a:off x="6054154" y="26994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3" name="Oval"/>
          <p:cNvSpPr/>
          <p:nvPr/>
        </p:nvSpPr>
        <p:spPr>
          <a:xfrm>
            <a:off x="8238554" y="4837407"/>
            <a:ext cx="121921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4" name="Oval"/>
          <p:cNvSpPr/>
          <p:nvPr/>
        </p:nvSpPr>
        <p:spPr>
          <a:xfrm>
            <a:off x="8854440" y="4356400"/>
            <a:ext cx="121921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5" name="Oval"/>
          <p:cNvSpPr/>
          <p:nvPr/>
        </p:nvSpPr>
        <p:spPr>
          <a:xfrm>
            <a:off x="9375140" y="4744070"/>
            <a:ext cx="121921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"/>
          <p:cNvSpPr/>
          <p:nvPr/>
        </p:nvSpPr>
        <p:spPr>
          <a:xfrm>
            <a:off x="3340100" y="7745207"/>
            <a:ext cx="6324600" cy="14099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3327400" y="3314700"/>
            <a:ext cx="6350000" cy="5061645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69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Proj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Projection</a:t>
            </a:r>
          </a:p>
        </p:txBody>
      </p:sp>
      <p:sp>
        <p:nvSpPr>
          <p:cNvPr id="171" name="Onto a cylinder"/>
          <p:cNvSpPr txBox="1"/>
          <p:nvPr>
            <p:ph type="body" idx="1"/>
          </p:nvPr>
        </p:nvSpPr>
        <p:spPr>
          <a:prstGeom prst="rect">
            <a:avLst/>
          </a:prstGeom>
          <a:ln w="25400">
            <a:solidFill>
              <a:srgbClr val="747676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Onto a cylinder</a:t>
            </a:r>
          </a:p>
        </p:txBody>
      </p:sp>
      <p:pic>
        <p:nvPicPr>
          <p:cNvPr id="17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100" y="4799359"/>
            <a:ext cx="2590800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Oval"/>
          <p:cNvSpPr/>
          <p:nvPr/>
        </p:nvSpPr>
        <p:spPr>
          <a:xfrm>
            <a:off x="3340100" y="2667000"/>
            <a:ext cx="6324600" cy="14099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4" name="Line"/>
          <p:cNvSpPr/>
          <p:nvPr/>
        </p:nvSpPr>
        <p:spPr>
          <a:xfrm flipV="1">
            <a:off x="6451600" y="3190265"/>
            <a:ext cx="2015084" cy="294655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5" name="Line"/>
          <p:cNvSpPr/>
          <p:nvPr/>
        </p:nvSpPr>
        <p:spPr>
          <a:xfrm flipV="1">
            <a:off x="6413500" y="3296983"/>
            <a:ext cx="1" cy="294636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6" name="Line"/>
          <p:cNvSpPr/>
          <p:nvPr/>
        </p:nvSpPr>
        <p:spPr>
          <a:xfrm flipH="1" flipV="1">
            <a:off x="3777432" y="3427013"/>
            <a:ext cx="2677323" cy="267732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7" name="Oval"/>
          <p:cNvSpPr/>
          <p:nvPr/>
        </p:nvSpPr>
        <p:spPr>
          <a:xfrm>
            <a:off x="8305800" y="3086100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8" name="Oval"/>
          <p:cNvSpPr/>
          <p:nvPr/>
        </p:nvSpPr>
        <p:spPr>
          <a:xfrm>
            <a:off x="6257354" y="3124970"/>
            <a:ext cx="312292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79" name="Oval"/>
          <p:cNvSpPr/>
          <p:nvPr/>
        </p:nvSpPr>
        <p:spPr>
          <a:xfrm>
            <a:off x="3552254" y="32963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0" name="Oval"/>
          <p:cNvSpPr/>
          <p:nvPr/>
        </p:nvSpPr>
        <p:spPr>
          <a:xfrm>
            <a:off x="5736654" y="53409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1" name="Oval"/>
          <p:cNvSpPr/>
          <p:nvPr/>
        </p:nvSpPr>
        <p:spPr>
          <a:xfrm>
            <a:off x="6352540" y="4953300"/>
            <a:ext cx="121921" cy="151161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2" name="Oval"/>
          <p:cNvSpPr/>
          <p:nvPr/>
        </p:nvSpPr>
        <p:spPr>
          <a:xfrm>
            <a:off x="6873240" y="53409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3" name="Line"/>
          <p:cNvSpPr/>
          <p:nvPr/>
        </p:nvSpPr>
        <p:spPr>
          <a:xfrm flipV="1">
            <a:off x="6425828" y="4434218"/>
            <a:ext cx="2993679" cy="160541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4" name="Line"/>
          <p:cNvSpPr/>
          <p:nvPr/>
        </p:nvSpPr>
        <p:spPr>
          <a:xfrm flipH="1" flipV="1">
            <a:off x="3856906" y="5142207"/>
            <a:ext cx="2586386" cy="898517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5" name="Oval"/>
          <p:cNvSpPr/>
          <p:nvPr/>
        </p:nvSpPr>
        <p:spPr>
          <a:xfrm rot="16818999">
            <a:off x="3552254" y="50489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6" name="Oval"/>
          <p:cNvSpPr/>
          <p:nvPr/>
        </p:nvSpPr>
        <p:spPr>
          <a:xfrm rot="4129900">
            <a:off x="9267254" y="43504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7" name="Oval"/>
          <p:cNvSpPr/>
          <p:nvPr/>
        </p:nvSpPr>
        <p:spPr>
          <a:xfrm>
            <a:off x="6968425" y="56203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88" name="Oval"/>
          <p:cNvSpPr/>
          <p:nvPr/>
        </p:nvSpPr>
        <p:spPr>
          <a:xfrm>
            <a:off x="5736654" y="5769942"/>
            <a:ext cx="121921" cy="151161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Projection from a cyl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Projection from a cylinder</a:t>
            </a:r>
          </a:p>
        </p:txBody>
      </p:sp>
      <p:sp>
        <p:nvSpPr>
          <p:cNvPr id="192" name="From a cylinder back onto the celestial sphere"/>
          <p:cNvSpPr txBox="1"/>
          <p:nvPr>
            <p:ph type="body" sz="quarter" idx="1"/>
          </p:nvPr>
        </p:nvSpPr>
        <p:spPr>
          <a:xfrm>
            <a:off x="374372" y="3065534"/>
            <a:ext cx="1517850" cy="6926859"/>
          </a:xfrm>
          <a:prstGeom prst="rect">
            <a:avLst/>
          </a:prstGeom>
          <a:ln w="25400">
            <a:solidFill>
              <a:srgbClr val="747676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From a cylinder back onto the celestial sphere</a:t>
            </a:r>
          </a:p>
        </p:txBody>
      </p:sp>
      <p:pic>
        <p:nvPicPr>
          <p:cNvPr id="19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31" y="3160431"/>
            <a:ext cx="8299939" cy="10049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5395335" y="6577477"/>
            <a:ext cx="1655331" cy="1691346"/>
            <a:chOff x="0" y="0"/>
            <a:chExt cx="1655330" cy="1691344"/>
          </a:xfrm>
        </p:grpSpPr>
        <p:sp>
          <p:nvSpPr>
            <p:cNvPr id="194" name="Oval"/>
            <p:cNvSpPr/>
            <p:nvPr/>
          </p:nvSpPr>
          <p:spPr>
            <a:xfrm>
              <a:off x="3310" y="1323796"/>
              <a:ext cx="1648710" cy="367549"/>
            </a:xfrm>
            <a:prstGeom prst="ellipse">
              <a:avLst/>
            </a:prstGeom>
            <a:solidFill>
              <a:schemeClr val="accent1">
                <a:hueOff val="-522454"/>
                <a:satOff val="1153"/>
                <a:lumOff val="13444"/>
              </a:schemeClr>
            </a:solidFill>
            <a:ln w="25400" cap="flat">
              <a:solidFill>
                <a:schemeClr val="accent5">
                  <a:satOff val="7361"/>
                  <a:lumOff val="753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195" name="Rectangle"/>
            <p:cNvSpPr/>
            <p:nvPr/>
          </p:nvSpPr>
          <p:spPr>
            <a:xfrm>
              <a:off x="0" y="168843"/>
              <a:ext cx="1655331" cy="1319480"/>
            </a:xfrm>
            <a:prstGeom prst="rect">
              <a:avLst/>
            </a:prstGeom>
            <a:solidFill>
              <a:schemeClr val="accent1">
                <a:hueOff val="-522454"/>
                <a:satOff val="1153"/>
                <a:lumOff val="1344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  <p:sp>
          <p:nvSpPr>
            <p:cNvPr id="196" name="Oval"/>
            <p:cNvSpPr/>
            <p:nvPr/>
          </p:nvSpPr>
          <p:spPr>
            <a:xfrm>
              <a:off x="3310" y="0"/>
              <a:ext cx="1648710" cy="367548"/>
            </a:xfrm>
            <a:prstGeom prst="ellipse">
              <a:avLst/>
            </a:prstGeom>
            <a:solidFill>
              <a:schemeClr val="accent1">
                <a:hueOff val="-522454"/>
                <a:satOff val="1153"/>
                <a:lumOff val="13444"/>
              </a:schemeClr>
            </a:solidFill>
            <a:ln w="25400" cap="flat">
              <a:solidFill>
                <a:schemeClr val="accent5">
                  <a:satOff val="7361"/>
                  <a:lumOff val="753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i="0" spc="0" sz="2400">
                  <a:solidFill>
                    <a:srgbClr val="FFFFFF"/>
                  </a:solidFill>
                  <a:latin typeface="DIN Alternate"/>
                  <a:ea typeface="DIN Alternate"/>
                  <a:cs typeface="DIN Alternate"/>
                  <a:sym typeface="DIN Alternate"/>
                </a:defRPr>
              </a:pPr>
            </a:p>
          </p:txBody>
        </p:sp>
      </p:grpSp>
      <p:sp>
        <p:nvSpPr>
          <p:cNvPr id="198" name="Line"/>
          <p:cNvSpPr/>
          <p:nvPr/>
        </p:nvSpPr>
        <p:spPr>
          <a:xfrm flipV="1">
            <a:off x="6260233" y="4955565"/>
            <a:ext cx="1939751" cy="284936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99" name="Line"/>
          <p:cNvSpPr/>
          <p:nvPr/>
        </p:nvSpPr>
        <p:spPr>
          <a:xfrm flipV="1">
            <a:off x="6223000" y="4028485"/>
            <a:ext cx="0" cy="3891259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0" name="Line"/>
          <p:cNvSpPr/>
          <p:nvPr/>
        </p:nvSpPr>
        <p:spPr>
          <a:xfrm flipH="1" flipV="1">
            <a:off x="3650131" y="5217411"/>
            <a:ext cx="2614124" cy="2614124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1" name="Oval"/>
          <p:cNvSpPr/>
          <p:nvPr/>
        </p:nvSpPr>
        <p:spPr>
          <a:xfrm>
            <a:off x="8115300" y="4813300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2" name="Oval"/>
          <p:cNvSpPr/>
          <p:nvPr/>
        </p:nvSpPr>
        <p:spPr>
          <a:xfrm>
            <a:off x="6066854" y="3729029"/>
            <a:ext cx="312292" cy="151161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3" name="Oval"/>
          <p:cNvSpPr/>
          <p:nvPr/>
        </p:nvSpPr>
        <p:spPr>
          <a:xfrm>
            <a:off x="3463354" y="50997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4" name="Oval"/>
          <p:cNvSpPr/>
          <p:nvPr/>
        </p:nvSpPr>
        <p:spPr>
          <a:xfrm>
            <a:off x="5546154" y="70681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5" name="Oval"/>
          <p:cNvSpPr/>
          <p:nvPr/>
        </p:nvSpPr>
        <p:spPr>
          <a:xfrm>
            <a:off x="6162040" y="6680500"/>
            <a:ext cx="121921" cy="151161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6" name="Oval"/>
          <p:cNvSpPr/>
          <p:nvPr/>
        </p:nvSpPr>
        <p:spPr>
          <a:xfrm>
            <a:off x="6670040" y="70427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7" name="Line"/>
          <p:cNvSpPr/>
          <p:nvPr/>
        </p:nvSpPr>
        <p:spPr>
          <a:xfrm flipV="1">
            <a:off x="6235328" y="6161419"/>
            <a:ext cx="2993679" cy="160541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8" name="Line"/>
          <p:cNvSpPr/>
          <p:nvPr/>
        </p:nvSpPr>
        <p:spPr>
          <a:xfrm flipH="1" flipV="1">
            <a:off x="3666406" y="6869407"/>
            <a:ext cx="2586386" cy="898517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09" name="Oval"/>
          <p:cNvSpPr/>
          <p:nvPr/>
        </p:nvSpPr>
        <p:spPr>
          <a:xfrm rot="16818999">
            <a:off x="3361754" y="67761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10" name="Oval"/>
          <p:cNvSpPr/>
          <p:nvPr/>
        </p:nvSpPr>
        <p:spPr>
          <a:xfrm rot="4129900">
            <a:off x="9076754" y="6077694"/>
            <a:ext cx="312292" cy="151160"/>
          </a:xfrm>
          <a:prstGeom prst="ellipse">
            <a:avLst/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11" name="Oval"/>
          <p:cNvSpPr/>
          <p:nvPr/>
        </p:nvSpPr>
        <p:spPr>
          <a:xfrm>
            <a:off x="6777925" y="7347570"/>
            <a:ext cx="121921" cy="15116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12" name="Oval"/>
          <p:cNvSpPr/>
          <p:nvPr/>
        </p:nvSpPr>
        <p:spPr>
          <a:xfrm>
            <a:off x="5546154" y="7497142"/>
            <a:ext cx="121921" cy="151161"/>
          </a:xfrm>
          <a:prstGeom prst="ellipse">
            <a:avLst/>
          </a:prstGeom>
          <a:solidFill>
            <a:srgbClr val="FF2600"/>
          </a:solidFill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13" name="Light Bulb"/>
          <p:cNvSpPr/>
          <p:nvPr/>
        </p:nvSpPr>
        <p:spPr>
          <a:xfrm>
            <a:off x="6066854" y="7594876"/>
            <a:ext cx="312292" cy="541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6" name="TRADITIONAL “STAR-BALL” PROJEC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TRADITIONAL “STAR-BALL” PROJECTORS</a:t>
            </a:r>
          </a:p>
        </p:txBody>
      </p:sp>
      <p:sp>
        <p:nvSpPr>
          <p:cNvPr id="217" name="Use a very tiny light and the “pinhole camera effect” to project light from holes to a surface to simulate the sta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a very tiny light and the “pinhole camera effect” to project light from holes to a surface to simulate the stars.  </a:t>
            </a:r>
          </a:p>
          <a:p>
            <a:pPr/>
            <a:r>
              <a:t>For better results use:</a:t>
            </a:r>
          </a:p>
          <a:p>
            <a:pPr lvl="1"/>
            <a:r>
              <a:t>A very LARGE projection cylinder</a:t>
            </a:r>
          </a:p>
          <a:p>
            <a:pPr lvl="1"/>
            <a:r>
              <a:t>A very SMALL and BRIGHT light</a:t>
            </a:r>
          </a:p>
          <a:p>
            <a:pPr lvl="1"/>
            <a:r>
              <a:t>A very DARK room, preferably with an approximate spherical surface.</a:t>
            </a:r>
          </a:p>
          <a:p>
            <a:pPr lvl="1"/>
            <a:r>
              <a:t>Demo: Starlab cylinder</a:t>
            </a:r>
          </a:p>
        </p:txBody>
      </p:sp>
      <p:pic>
        <p:nvPicPr>
          <p:cNvPr id="218" name="250px-UniversalProjectionPlanetarium-Type23-6.jpg" descr="250px-UniversalProjectionPlanetarium-Type23-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773" y="6043364"/>
            <a:ext cx="4258198" cy="4087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How I made my templ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How I made my template</a:t>
            </a:r>
          </a:p>
        </p:txBody>
      </p:sp>
      <p:sp>
        <p:nvSpPr>
          <p:cNvPr id="222" name="Used the Yale Bright Star Catalog…"/>
          <p:cNvSpPr txBox="1"/>
          <p:nvPr>
            <p:ph type="body" sz="half" idx="1"/>
          </p:nvPr>
        </p:nvSpPr>
        <p:spPr>
          <a:xfrm>
            <a:off x="571500" y="1803400"/>
            <a:ext cx="5394970" cy="7226300"/>
          </a:xfrm>
          <a:prstGeom prst="rect">
            <a:avLst/>
          </a:prstGeom>
        </p:spPr>
        <p:txBody>
          <a:bodyPr/>
          <a:lstStyle/>
          <a:p>
            <a:pPr marL="437006" indent="-437006" defTabSz="543305">
              <a:spcBef>
                <a:spcPts val="1600"/>
              </a:spcBef>
              <a:defRPr sz="2976"/>
            </a:pPr>
            <a:r>
              <a:t>Used the Yale Bright Star Catalog</a:t>
            </a:r>
          </a:p>
          <a:p>
            <a:pPr marL="437006" indent="-437006" defTabSz="543305">
              <a:spcBef>
                <a:spcPts val="1600"/>
              </a:spcBef>
              <a:defRPr sz="2976"/>
            </a:pPr>
            <a:r>
              <a:t>Plotted everything 4th magnitude and brighter</a:t>
            </a:r>
          </a:p>
          <a:p>
            <a:pPr marL="437006" indent="-437006" defTabSz="543305">
              <a:spcBef>
                <a:spcPts val="1600"/>
              </a:spcBef>
              <a:defRPr sz="2976"/>
            </a:pPr>
            <a:r>
              <a:t>Bigger dot for smaller magnitude</a:t>
            </a:r>
          </a:p>
          <a:p>
            <a:pPr marL="437006" indent="-437006" defTabSz="543305">
              <a:spcBef>
                <a:spcPts val="1600"/>
              </a:spcBef>
              <a:defRPr sz="2976"/>
            </a:pPr>
            <a:r>
              <a:t>Added names for 2nd mag and above</a:t>
            </a:r>
          </a:p>
          <a:p>
            <a:pPr marL="437006" indent="-437006" defTabSz="543305">
              <a:spcBef>
                <a:spcPts val="1600"/>
              </a:spcBef>
              <a:defRPr sz="2976"/>
            </a:pPr>
            <a:r>
              <a:t>Plotted cylindrical projection and radial projection</a:t>
            </a:r>
          </a:p>
          <a:p>
            <a:pPr marL="437006" indent="-437006" defTabSz="543305">
              <a:spcBef>
                <a:spcPts val="1600"/>
              </a:spcBef>
              <a:defRPr sz="2976"/>
            </a:pPr>
            <a:r>
              <a:t>Made the scales match</a:t>
            </a:r>
          </a:p>
        </p:txBody>
      </p:sp>
      <p:sp>
        <p:nvSpPr>
          <p:cNvPr id="223" name="605 rem ************************************************…"/>
          <p:cNvSpPr txBox="1"/>
          <p:nvPr/>
        </p:nvSpPr>
        <p:spPr>
          <a:xfrm>
            <a:off x="6644334" y="1702570"/>
            <a:ext cx="6871134" cy="134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605 rem ************************************************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610 rem DRAW POLAR CIRCLE OR CAP TO PROJECTOR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620 for i = 1 to 611 step 0.5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630 graphics circle i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640 next i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645 rem ************************************************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650 rem BEGIN PLOTTING STARS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660 graphics color 100,100,100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670 for i = 1 to 6000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680 if dec(i) &lt; declimit then goto 840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700 r = (305/(90-declimit))*(90-dec(i))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710 theta = ra(i)*15*3.141593/180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720 x = r*cos(theta) : y = r*sin(theta)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725 print x,y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730 if ra &gt; 0 and ra &lt;= 6 then x = -abs(x) : y = -abs(y)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740 if ra &gt; 6 and ra &lt;= 12 then x = abs(x) : y = -abs(y)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750 if ra &gt; 12 and ra &lt;= 18 then x = abs(x) : y = abs(y)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760 if ra &gt; 18 then x = abs(x) : y = abs(y)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770  print ra(i),dec(i),r,theta,x,y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780 x = xcenter+x : y = ycenter-y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785 if mag(i) &lt; starmaglimit then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790 graphics moveto x,y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800 for j = 1 to 8-1.5*mag(i)+2 : graphics circle j : next j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805 endif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810 if constelname$(i) = "END" then 840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820 graphics moveto x+5,y+5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830 if mag(i) &lt; maglimit then  : graphics textsetup 24,12,3 : graphics drawtext starname$(i) : endif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840 next i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850 graphics color 0,0,0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860 return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870 rem ************************************************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872 rem CLEAR SCREEN SUBROUTINE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880 graphics color 100,100,100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890 for i = 0 to 640*1.5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900 graphics moveto i,0 : graphics lineto i,480*1.5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910 next i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920 return</a:t>
            </a:r>
          </a:p>
          <a:p>
            <a:pPr>
              <a:defRPr spc="12"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930 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Roll your ow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Roll your own</a:t>
            </a:r>
          </a:p>
        </p:txBody>
      </p:sp>
      <p:sp>
        <p:nvSpPr>
          <p:cNvPr id="227" name="We’re going to build a simple cylindrical projector.…"/>
          <p:cNvSpPr txBox="1"/>
          <p:nvPr>
            <p:ph type="body" sz="half" idx="1"/>
          </p:nvPr>
        </p:nvSpPr>
        <p:spPr>
          <a:xfrm>
            <a:off x="571500" y="1803400"/>
            <a:ext cx="4349999" cy="7128868"/>
          </a:xfrm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400"/>
              </a:spcBef>
              <a:defRPr sz="2560"/>
            </a:pPr>
            <a:r>
              <a:t>We’re going to build a simple cylindrical projector. 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Cut out the cylinder wall and lid, making sure to leave the tabs in place for taping.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Roll the cylinder wall and connect the ends. 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Attach the lid. Look for the alignment mark.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Use electrical tape to seal the joint between the lid and wall. </a:t>
            </a:r>
          </a:p>
        </p:txBody>
      </p:sp>
      <p:pic>
        <p:nvPicPr>
          <p:cNvPr id="228" name="cylinderwall.gif" descr="cylinderwall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4957" y="2025644"/>
            <a:ext cx="6662601" cy="249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Oval"/>
          <p:cNvSpPr/>
          <p:nvPr/>
        </p:nvSpPr>
        <p:spPr>
          <a:xfrm>
            <a:off x="5678045" y="6270080"/>
            <a:ext cx="1648710" cy="3675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5674735" y="5115127"/>
            <a:ext cx="1655331" cy="1319480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1" name="Oval"/>
          <p:cNvSpPr/>
          <p:nvPr/>
        </p:nvSpPr>
        <p:spPr>
          <a:xfrm>
            <a:off x="5678045" y="4946284"/>
            <a:ext cx="1648710" cy="367549"/>
          </a:xfrm>
          <a:prstGeom prst="ellipse">
            <a:avLst/>
          </a:prstGeom>
          <a:blipFill>
            <a:blip r:embed="rId2"/>
          </a:blip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2" name="Arrow"/>
          <p:cNvSpPr/>
          <p:nvPr/>
        </p:nvSpPr>
        <p:spPr>
          <a:xfrm rot="8933794">
            <a:off x="7683500" y="4333648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3" name="Arrow"/>
          <p:cNvSpPr/>
          <p:nvPr/>
        </p:nvSpPr>
        <p:spPr>
          <a:xfrm rot="5879766">
            <a:off x="8489622" y="6687025"/>
            <a:ext cx="590280" cy="59027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4" name="Oval"/>
          <p:cNvSpPr/>
          <p:nvPr/>
        </p:nvSpPr>
        <p:spPr>
          <a:xfrm>
            <a:off x="7875145" y="8670380"/>
            <a:ext cx="1648710" cy="367549"/>
          </a:xfrm>
          <a:prstGeom prst="ellipse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5" name="Rectangle"/>
          <p:cNvSpPr/>
          <p:nvPr/>
        </p:nvSpPr>
        <p:spPr>
          <a:xfrm>
            <a:off x="7871835" y="7515428"/>
            <a:ext cx="1655331" cy="1319480"/>
          </a:xfrm>
          <a:prstGeom prst="rect">
            <a:avLst/>
          </a:prstGeom>
          <a:solidFill>
            <a:schemeClr val="accent1">
              <a:hueOff val="-522454"/>
              <a:satOff val="1153"/>
              <a:lumOff val="134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6" name="Oval"/>
          <p:cNvSpPr/>
          <p:nvPr/>
        </p:nvSpPr>
        <p:spPr>
          <a:xfrm>
            <a:off x="7875145" y="7346584"/>
            <a:ext cx="1648710" cy="367549"/>
          </a:xfrm>
          <a:prstGeom prst="ellipse">
            <a:avLst/>
          </a:prstGeom>
          <a:blipFill>
            <a:blip r:embed="rId2"/>
          </a:blipFill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7" name="Oval"/>
          <p:cNvSpPr/>
          <p:nvPr/>
        </p:nvSpPr>
        <p:spPr>
          <a:xfrm>
            <a:off x="7971903" y="6270080"/>
            <a:ext cx="1648710" cy="367549"/>
          </a:xfrm>
          <a:prstGeom prst="ellipse">
            <a:avLst/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8" name="stars on the inside"/>
          <p:cNvSpPr txBox="1"/>
          <p:nvPr/>
        </p:nvSpPr>
        <p:spPr>
          <a:xfrm>
            <a:off x="5499975" y="6700006"/>
            <a:ext cx="276378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stars on the </a:t>
            </a:r>
            <a:r>
              <a:rPr b="1"/>
              <a:t>inside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